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9" r:id="rId4"/>
    <p:sldId id="261" r:id="rId5"/>
    <p:sldId id="262" r:id="rId6"/>
    <p:sldId id="269" r:id="rId7"/>
    <p:sldId id="277" r:id="rId8"/>
    <p:sldId id="274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2E0BAF"/>
    <a:srgbClr val="66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324C1-7DD3-43F7-A73B-9D633A3C6BB5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B9D8C-2188-4267-9E56-94ED3B79B7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B0712-FE25-436B-8749-A613D2B852F8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6BE92-3F60-4102-8E64-3E1C7D90A4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39EF9-2761-4DC7-89D9-5BA94B1FF379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EE85B-3FE5-4C0C-8193-FC5A83EA2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A5C32-D373-4011-9E19-CB18781A8D67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F11BE-3D39-434B-9DDA-A0FF723F71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2303B-EE71-4B35-A203-DD4BEC773F55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D0810-32A9-4711-9BAA-06B3F25E66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8D9B0-67D1-45B8-A37F-68B820CFECA6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F0D6A-B8CC-4154-B12E-EEBC332103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59F31-9110-4F2D-8CDA-6E9BFE541976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1B491-7A20-4702-9C82-CCFEBBEBE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E5BD2-F2D5-445E-B7A5-0EA8ED89D76B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EBC38-D258-4DFD-A360-A9BC0149AF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F9125-10AD-4DB4-8A27-ECEB9F28FE24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ACA45-4F6A-4799-AAC1-0BA70B4CE1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66A21-9A52-4D67-8A76-6053B22F1F93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1F1AA-F336-4B4C-8C18-9E78FBC03B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A5FC2-B368-4AAB-BACB-8B8DF0FA1B4A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21015-14DB-4CDC-83BB-3F74AB59BE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9D3BC0-4C9B-4253-A700-08A5B96670AB}" type="datetimeFigureOut">
              <a:rPr lang="ru-RU"/>
              <a:pPr>
                <a:defRPr/>
              </a:pPr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A177B4-F34C-43D2-8EA6-88E8433C98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2"/>
          <p:cNvSpPr>
            <a:spLocks noChangeArrowheads="1"/>
          </p:cNvSpPr>
          <p:nvPr/>
        </p:nvSpPr>
        <p:spPr bwMode="auto">
          <a:xfrm>
            <a:off x="1071538" y="2857496"/>
            <a:ext cx="69119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6000" dirty="0">
                <a:solidFill>
                  <a:srgbClr val="2E0BAF"/>
                </a:solidFill>
                <a:latin typeface="Times New Roman" pitchFamily="18" charset="0"/>
              </a:rPr>
              <a:t>СФЕРА И ШАР</a:t>
            </a:r>
            <a:endParaRPr lang="ru-RU" sz="4000" dirty="0">
              <a:solidFill>
                <a:srgbClr val="2E0BAF"/>
              </a:solidFill>
              <a:latin typeface="Times New Roman" pitchFamily="18" charset="0"/>
            </a:endParaRPr>
          </a:p>
        </p:txBody>
      </p:sp>
      <p:sp>
        <p:nvSpPr>
          <p:cNvPr id="13315" name="Прямоугольник 3"/>
          <p:cNvSpPr>
            <a:spLocks noChangeArrowheads="1"/>
          </p:cNvSpPr>
          <p:nvPr/>
        </p:nvSpPr>
        <p:spPr bwMode="auto">
          <a:xfrm>
            <a:off x="179388" y="6092825"/>
            <a:ext cx="27271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2E0BAF"/>
                </a:solidFill>
                <a:latin typeface="Times New Roman" pitchFamily="18" charset="0"/>
              </a:rPr>
              <a:t>Геометрия </a:t>
            </a:r>
            <a:r>
              <a:rPr lang="ru-RU" sz="2400" dirty="0" smtClean="0">
                <a:solidFill>
                  <a:srgbClr val="2E0BAF"/>
                </a:solidFill>
                <a:latin typeface="Times New Roman" pitchFamily="18" charset="0"/>
              </a:rPr>
              <a:t>–9 класс</a:t>
            </a:r>
            <a:endParaRPr lang="ru-RU" sz="2400" dirty="0">
              <a:solidFill>
                <a:srgbClr val="2E0BAF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00562" y="4643446"/>
            <a:ext cx="43020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ru-RU" sz="2400" dirty="0">
                <a:solidFill>
                  <a:srgbClr val="2E0BAF"/>
                </a:solidFill>
                <a:latin typeface="Times New Roman" pitchFamily="18" charset="0"/>
              </a:rPr>
              <a:t>Учитель</a:t>
            </a:r>
            <a:r>
              <a:rPr lang="ru-RU" sz="2400" dirty="0" smtClean="0">
                <a:solidFill>
                  <a:srgbClr val="2E0BAF"/>
                </a:solidFill>
                <a:latin typeface="Times New Roman" pitchFamily="18" charset="0"/>
              </a:rPr>
              <a:t>: Касымова </a:t>
            </a:r>
          </a:p>
          <a:p>
            <a:pPr lvl="0" algn="ctr">
              <a:spcBef>
                <a:spcPct val="50000"/>
              </a:spcBef>
            </a:pPr>
            <a:r>
              <a:rPr lang="ru-RU" sz="2400" dirty="0" smtClean="0">
                <a:solidFill>
                  <a:srgbClr val="2E0BAF"/>
                </a:solidFill>
                <a:latin typeface="Times New Roman" pitchFamily="18" charset="0"/>
              </a:rPr>
              <a:t>                         Дина </a:t>
            </a:r>
            <a:r>
              <a:rPr lang="ru-RU" sz="2400" dirty="0" err="1" smtClean="0">
                <a:solidFill>
                  <a:srgbClr val="2E0BAF"/>
                </a:solidFill>
                <a:latin typeface="Times New Roman" pitchFamily="18" charset="0"/>
              </a:rPr>
              <a:t>Сагитовна</a:t>
            </a:r>
            <a:endParaRPr lang="ru-RU" sz="2400" dirty="0" smtClean="0">
              <a:solidFill>
                <a:srgbClr val="2E0BAF"/>
              </a:solidFill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357166"/>
            <a:ext cx="8286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>
                <a:solidFill>
                  <a:srgbClr val="2E0BAF"/>
                </a:solidFill>
                <a:latin typeface="Times New Roman" pitchFamily="18" charset="0"/>
              </a:rPr>
              <a:t>МАОУ «Гимназия №1 </a:t>
            </a:r>
            <a:r>
              <a:rPr lang="ru-RU" dirty="0" err="1" smtClean="0">
                <a:solidFill>
                  <a:srgbClr val="2E0BAF"/>
                </a:solidFill>
                <a:latin typeface="Times New Roman" pitchFamily="18" charset="0"/>
              </a:rPr>
              <a:t>Кувандыкского</a:t>
            </a:r>
            <a:r>
              <a:rPr lang="ru-RU" dirty="0" smtClean="0">
                <a:solidFill>
                  <a:srgbClr val="2E0BAF"/>
                </a:solidFill>
                <a:latin typeface="Times New Roman" pitchFamily="18" charset="0"/>
              </a:rPr>
              <a:t> городского округа Оренбургской области»</a:t>
            </a:r>
            <a:endParaRPr lang="ru-RU" dirty="0">
              <a:solidFill>
                <a:srgbClr val="2E0BA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066800" y="381000"/>
            <a:ext cx="7620000" cy="1066800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anchor="ctr"/>
          <a:lstStyle/>
          <a:p>
            <a:pPr algn="ctr"/>
            <a:r>
              <a:rPr lang="ru-RU" sz="5400" dirty="0">
                <a:solidFill>
                  <a:schemeClr val="bg1"/>
                </a:solidFill>
                <a:latin typeface="Times New Roman" pitchFamily="18" charset="0"/>
              </a:rPr>
              <a:t>Окружность и круг</a:t>
            </a: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763713" y="2349500"/>
            <a:ext cx="1066800" cy="1066800"/>
            <a:chOff x="1104" y="1488"/>
            <a:chExt cx="672" cy="672"/>
          </a:xfrm>
        </p:grpSpPr>
        <p:sp>
          <p:nvSpPr>
            <p:cNvPr id="15374" name="Line 7"/>
            <p:cNvSpPr>
              <a:spLocks noChangeShapeType="1"/>
            </p:cNvSpPr>
            <p:nvPr/>
          </p:nvSpPr>
          <p:spPr bwMode="auto">
            <a:xfrm>
              <a:off x="1104" y="1488"/>
              <a:ext cx="672" cy="67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 type="oval" w="med" len="med"/>
              <a:tailEnd type="oval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5375" name="Text Box 9"/>
            <p:cNvSpPr txBox="1">
              <a:spLocks noChangeArrowheads="1"/>
            </p:cNvSpPr>
            <p:nvPr/>
          </p:nvSpPr>
          <p:spPr bwMode="auto">
            <a:xfrm>
              <a:off x="1238" y="170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006600"/>
                  </a:solidFill>
                  <a:latin typeface="Times New Roman" pitchFamily="18" charset="0"/>
                </a:rPr>
                <a:t>d</a:t>
              </a:r>
              <a:endParaRPr lang="ru-RU" sz="2400">
                <a:solidFill>
                  <a:srgbClr val="0066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5365" name="Oval 5"/>
          <p:cNvSpPr>
            <a:spLocks noChangeArrowheads="1"/>
          </p:cNvSpPr>
          <p:nvPr/>
        </p:nvSpPr>
        <p:spPr bwMode="auto">
          <a:xfrm>
            <a:off x="1524000" y="2133600"/>
            <a:ext cx="1600200" cy="1447800"/>
          </a:xfrm>
          <a:prstGeom prst="ellipse">
            <a:avLst/>
          </a:prstGeom>
          <a:noFill/>
          <a:ln w="9525">
            <a:solidFill>
              <a:srgbClr val="5C89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2400">
              <a:latin typeface="Times New Roman" pitchFamily="18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286000" y="2286000"/>
            <a:ext cx="533400" cy="609600"/>
            <a:chOff x="1440" y="1440"/>
            <a:chExt cx="336" cy="384"/>
          </a:xfrm>
        </p:grpSpPr>
        <p:sp>
          <p:nvSpPr>
            <p:cNvPr id="15372" name="Line 6"/>
            <p:cNvSpPr>
              <a:spLocks noChangeShapeType="1"/>
            </p:cNvSpPr>
            <p:nvPr/>
          </p:nvSpPr>
          <p:spPr bwMode="auto">
            <a:xfrm flipV="1">
              <a:off x="1440" y="1440"/>
              <a:ext cx="336" cy="384"/>
            </a:xfrm>
            <a:prstGeom prst="line">
              <a:avLst/>
            </a:prstGeom>
            <a:noFill/>
            <a:ln w="9525">
              <a:solidFill>
                <a:srgbClr val="990000"/>
              </a:solidFill>
              <a:round/>
              <a:headEnd type="oval" w="med" len="med"/>
              <a:tailEnd type="oval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5373" name="Text Box 8"/>
            <p:cNvSpPr txBox="1">
              <a:spLocks noChangeArrowheads="1"/>
            </p:cNvSpPr>
            <p:nvPr/>
          </p:nvSpPr>
          <p:spPr bwMode="auto">
            <a:xfrm>
              <a:off x="1440" y="1488"/>
              <a:ext cx="1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990000"/>
                  </a:solidFill>
                  <a:latin typeface="Times New Roman" pitchFamily="18" charset="0"/>
                </a:rPr>
                <a:t>r</a:t>
              </a:r>
              <a:endParaRPr lang="ru-RU" sz="2400">
                <a:solidFill>
                  <a:srgbClr val="99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3419475" y="1773238"/>
            <a:ext cx="5499100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4">
              <a:lnSpc>
                <a:spcPct val="90000"/>
              </a:lnSpc>
              <a:spcBef>
                <a:spcPct val="20000"/>
              </a:spcBef>
            </a:pPr>
            <a:r>
              <a:rPr lang="ru-RU" sz="2400" b="1" u="sng">
                <a:solidFill>
                  <a:srgbClr val="2E0BAF"/>
                </a:solidFill>
                <a:latin typeface="Times New Roman" pitchFamily="18" charset="0"/>
              </a:rPr>
              <a:t>Окружностью</a:t>
            </a:r>
            <a:r>
              <a:rPr lang="ru-RU" sz="2400">
                <a:solidFill>
                  <a:srgbClr val="2E0BAF"/>
                </a:solidFill>
                <a:latin typeface="Times New Roman" pitchFamily="18" charset="0"/>
              </a:rPr>
              <a:t> называется</a:t>
            </a:r>
          </a:p>
          <a:p>
            <a:pPr lvl="4"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2E0BAF"/>
                </a:solidFill>
                <a:latin typeface="Times New Roman" pitchFamily="18" charset="0"/>
              </a:rPr>
              <a:t>геометрическая фигура,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2E0BAF"/>
                </a:solidFill>
                <a:latin typeface="Times New Roman" pitchFamily="18" charset="0"/>
              </a:rPr>
              <a:t>состоящая из всех точек плоскости,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2E0BAF"/>
                </a:solidFill>
                <a:latin typeface="Times New Roman" pitchFamily="18" charset="0"/>
              </a:rPr>
              <a:t>расположенных на заданном 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2E0BAF"/>
                </a:solidFill>
                <a:latin typeface="Times New Roman" pitchFamily="18" charset="0"/>
              </a:rPr>
              <a:t>расстоянии  </a:t>
            </a:r>
            <a:r>
              <a:rPr lang="en-US" sz="2400">
                <a:solidFill>
                  <a:srgbClr val="2E0BAF"/>
                </a:solidFill>
                <a:latin typeface="Times New Roman" pitchFamily="18" charset="0"/>
              </a:rPr>
              <a:t>r</a:t>
            </a:r>
            <a:r>
              <a:rPr lang="ru-RU" sz="2400">
                <a:solidFill>
                  <a:srgbClr val="2E0BAF"/>
                </a:solidFill>
                <a:latin typeface="Times New Roman" pitchFamily="18" charset="0"/>
              </a:rPr>
              <a:t> от данной точки.</a:t>
            </a:r>
          </a:p>
        </p:txBody>
      </p:sp>
      <p:sp>
        <p:nvSpPr>
          <p:cNvPr id="15366" name="Rectangle 17"/>
          <p:cNvSpPr>
            <a:spLocks noChangeArrowheads="1"/>
          </p:cNvSpPr>
          <p:nvPr/>
        </p:nvSpPr>
        <p:spPr bwMode="auto">
          <a:xfrm>
            <a:off x="3779838" y="3911600"/>
            <a:ext cx="1517650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Times New Roman" pitchFamily="18" charset="0"/>
              </a:rPr>
              <a:t> </a:t>
            </a:r>
            <a:r>
              <a:rPr lang="en-US" sz="2000">
                <a:solidFill>
                  <a:srgbClr val="990000"/>
                </a:solidFill>
                <a:latin typeface="Times New Roman" pitchFamily="18" charset="0"/>
              </a:rPr>
              <a:t>r – </a:t>
            </a:r>
            <a:r>
              <a:rPr lang="ru-RU" sz="2000">
                <a:solidFill>
                  <a:srgbClr val="990000"/>
                </a:solidFill>
                <a:latin typeface="Times New Roman" pitchFamily="18" charset="0"/>
              </a:rPr>
              <a:t>радиус</a:t>
            </a:r>
          </a:p>
          <a:p>
            <a:r>
              <a:rPr lang="ru-RU" sz="2000">
                <a:solidFill>
                  <a:srgbClr val="006600"/>
                </a:solidFill>
                <a:latin typeface="Times New Roman" pitchFamily="18" charset="0"/>
              </a:rPr>
              <a:t> </a:t>
            </a:r>
            <a:r>
              <a:rPr lang="en-US" sz="2000">
                <a:solidFill>
                  <a:srgbClr val="006600"/>
                </a:solidFill>
                <a:latin typeface="Times New Roman" pitchFamily="18" charset="0"/>
              </a:rPr>
              <a:t>d –</a:t>
            </a:r>
            <a:r>
              <a:rPr lang="ru-RU" sz="2000">
                <a:solidFill>
                  <a:srgbClr val="006600"/>
                </a:solidFill>
                <a:latin typeface="Times New Roman" pitchFamily="18" charset="0"/>
              </a:rPr>
              <a:t> диаметр</a:t>
            </a:r>
          </a:p>
          <a:p>
            <a:r>
              <a:rPr lang="ru-RU"/>
              <a:t> </a:t>
            </a:r>
          </a:p>
        </p:txBody>
      </p:sp>
      <p:sp>
        <p:nvSpPr>
          <p:cNvPr id="15370" name="Oval 10"/>
          <p:cNvSpPr>
            <a:spLocks noChangeArrowheads="1"/>
          </p:cNvSpPr>
          <p:nvPr/>
        </p:nvSpPr>
        <p:spPr bwMode="auto">
          <a:xfrm>
            <a:off x="1676400" y="4495800"/>
            <a:ext cx="1600200" cy="14478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2400">
              <a:solidFill>
                <a:srgbClr val="99CCFF"/>
              </a:solidFill>
              <a:latin typeface="Times New Roman" pitchFamily="18" charset="0"/>
            </a:endParaRPr>
          </a:p>
        </p:txBody>
      </p: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514600" y="4572000"/>
            <a:ext cx="457200" cy="685800"/>
            <a:chOff x="1584" y="2880"/>
            <a:chExt cx="288" cy="432"/>
          </a:xfrm>
        </p:grpSpPr>
        <p:sp>
          <p:nvSpPr>
            <p:cNvPr id="6" name="Line 11"/>
            <p:cNvSpPr>
              <a:spLocks noChangeShapeType="1"/>
            </p:cNvSpPr>
            <p:nvPr/>
          </p:nvSpPr>
          <p:spPr bwMode="auto">
            <a:xfrm flipV="1">
              <a:off x="1584" y="2928"/>
              <a:ext cx="28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5371" name="Text Box 13"/>
            <p:cNvSpPr txBox="1">
              <a:spLocks noChangeArrowheads="1"/>
            </p:cNvSpPr>
            <p:nvPr/>
          </p:nvSpPr>
          <p:spPr bwMode="auto">
            <a:xfrm>
              <a:off x="1632" y="2880"/>
              <a:ext cx="17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>
                  <a:latin typeface="Times New Roman" pitchFamily="18" charset="0"/>
                </a:rPr>
                <a:t>r</a:t>
              </a:r>
              <a:endParaRPr lang="ru-RU" sz="2400">
                <a:latin typeface="Times New Roman" pitchFamily="18" charset="0"/>
              </a:endParaRPr>
            </a:p>
          </p:txBody>
        </p:sp>
      </p:grpSp>
      <p:sp>
        <p:nvSpPr>
          <p:cNvPr id="15369" name="Rectangle 23"/>
          <p:cNvSpPr>
            <a:spLocks noChangeArrowheads="1"/>
          </p:cNvSpPr>
          <p:nvPr/>
        </p:nvSpPr>
        <p:spPr bwMode="auto">
          <a:xfrm>
            <a:off x="3492500" y="4797425"/>
            <a:ext cx="45720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990099"/>
                </a:solidFill>
                <a:latin typeface="Times New Roman" pitchFamily="18" charset="0"/>
              </a:rPr>
              <a:t>    </a:t>
            </a:r>
            <a:r>
              <a:rPr lang="ru-RU" sz="2400" b="1" u="sng">
                <a:solidFill>
                  <a:srgbClr val="2E0BAF"/>
                </a:solidFill>
                <a:latin typeface="Times New Roman" pitchFamily="18" charset="0"/>
              </a:rPr>
              <a:t>Кругом</a:t>
            </a:r>
            <a:r>
              <a:rPr lang="ru-RU" sz="2400">
                <a:solidFill>
                  <a:srgbClr val="2E0BAF"/>
                </a:solidFill>
                <a:latin typeface="Times New Roman" pitchFamily="18" charset="0"/>
              </a:rPr>
              <a:t> называется часть плоскости, ограниченная окружностью</a:t>
            </a:r>
            <a:r>
              <a:rPr lang="ru-RU" sz="2400" b="1">
                <a:solidFill>
                  <a:srgbClr val="2E0BAF"/>
                </a:solidFill>
                <a:latin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ru-RU" sz="2400">
              <a:solidFill>
                <a:srgbClr val="2E0BA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27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3" presetClass="entr" presetSubtype="27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 autoUpdateAnimBg="0"/>
      <p:bldP spid="15365" grpId="0" animBg="1"/>
      <p:bldP spid="15370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066800" y="381000"/>
            <a:ext cx="7620000" cy="1066800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5400">
                <a:solidFill>
                  <a:schemeClr val="bg1"/>
                </a:solidFill>
                <a:latin typeface="Times New Roman" pitchFamily="18" charset="0"/>
              </a:rPr>
              <a:t>Определение  сферы</a:t>
            </a:r>
          </a:p>
        </p:txBody>
      </p:sp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755650" y="1628775"/>
            <a:ext cx="813752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 u="sng">
                <a:solidFill>
                  <a:srgbClr val="2E0BAF"/>
                </a:solidFill>
                <a:latin typeface="Times New Roman" pitchFamily="18" charset="0"/>
              </a:rPr>
              <a:t>Сферой</a:t>
            </a:r>
            <a:r>
              <a:rPr lang="ru-RU" sz="2400">
                <a:solidFill>
                  <a:srgbClr val="2E0BAF"/>
                </a:solidFill>
                <a:latin typeface="Times New Roman" pitchFamily="18" charset="0"/>
              </a:rPr>
              <a:t> называется поверхность, состоящая из всех точек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2E0BAF"/>
                </a:solidFill>
                <a:latin typeface="Times New Roman" pitchFamily="18" charset="0"/>
              </a:rPr>
              <a:t>пространства, расположенных на данном расстоянии (</a:t>
            </a:r>
            <a:r>
              <a:rPr lang="en-US" sz="2400">
                <a:solidFill>
                  <a:srgbClr val="2E0BAF"/>
                </a:solidFill>
                <a:latin typeface="Times New Roman" pitchFamily="18" charset="0"/>
              </a:rPr>
              <a:t>R) </a:t>
            </a:r>
            <a:endParaRPr lang="ru-RU" sz="2400">
              <a:solidFill>
                <a:srgbClr val="2E0BAF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2E0BAF"/>
                </a:solidFill>
                <a:latin typeface="Times New Roman" pitchFamily="18" charset="0"/>
              </a:rPr>
              <a:t>от данной точки</a:t>
            </a:r>
            <a:r>
              <a:rPr lang="en-US" sz="2400">
                <a:solidFill>
                  <a:srgbClr val="2E0BAF"/>
                </a:solidFill>
                <a:latin typeface="Times New Roman" pitchFamily="18" charset="0"/>
              </a:rPr>
              <a:t> (</a:t>
            </a:r>
            <a:r>
              <a:rPr lang="ru-RU" sz="2400">
                <a:solidFill>
                  <a:srgbClr val="2E0BAF"/>
                </a:solidFill>
                <a:latin typeface="Times New Roman" pitchFamily="18" charset="0"/>
              </a:rPr>
              <a:t>центра т.О).</a:t>
            </a:r>
          </a:p>
        </p:txBody>
      </p:sp>
      <p:sp>
        <p:nvSpPr>
          <p:cNvPr id="7175" name="Oval 1031"/>
          <p:cNvSpPr>
            <a:spLocks noChangeArrowheads="1"/>
          </p:cNvSpPr>
          <p:nvPr/>
        </p:nvSpPr>
        <p:spPr bwMode="auto">
          <a:xfrm>
            <a:off x="1187450" y="3284538"/>
            <a:ext cx="1981200" cy="1752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2400">
                <a:solidFill>
                  <a:schemeClr val="accent2"/>
                </a:solidFill>
                <a:latin typeface="Times New Roman" pitchFamily="18" charset="0"/>
              </a:rPr>
              <a:t>D</a:t>
            </a:r>
            <a:endParaRPr lang="ru-RU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grpSp>
        <p:nvGrpSpPr>
          <p:cNvPr id="2" name="Group 1069"/>
          <p:cNvGrpSpPr>
            <a:grpSpLocks/>
          </p:cNvGrpSpPr>
          <p:nvPr/>
        </p:nvGrpSpPr>
        <p:grpSpPr bwMode="auto">
          <a:xfrm>
            <a:off x="1476375" y="3284538"/>
            <a:ext cx="1295400" cy="1752600"/>
            <a:chOff x="1488" y="1871"/>
            <a:chExt cx="816" cy="1104"/>
          </a:xfrm>
        </p:grpSpPr>
        <p:sp>
          <p:nvSpPr>
            <p:cNvPr id="16402" name="Arc 1034"/>
            <p:cNvSpPr>
              <a:spLocks/>
            </p:cNvSpPr>
            <p:nvPr/>
          </p:nvSpPr>
          <p:spPr bwMode="auto">
            <a:xfrm flipH="1">
              <a:off x="1488" y="1871"/>
              <a:ext cx="432" cy="1104"/>
            </a:xfrm>
            <a:custGeom>
              <a:avLst/>
              <a:gdLst>
                <a:gd name="T0" fmla="*/ 0 w 21600"/>
                <a:gd name="T1" fmla="*/ 0 h 43174"/>
                <a:gd name="T2" fmla="*/ 0 w 21600"/>
                <a:gd name="T3" fmla="*/ 1 h 43174"/>
                <a:gd name="T4" fmla="*/ 0 w 21600"/>
                <a:gd name="T5" fmla="*/ 0 h 43174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74"/>
                <a:gd name="T11" fmla="*/ 21600 w 21600"/>
                <a:gd name="T12" fmla="*/ 43174 h 43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74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114"/>
                    <a:pt x="12568" y="42604"/>
                    <a:pt x="1067" y="43173"/>
                  </a:cubicBezTo>
                </a:path>
                <a:path w="21600" h="43174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114"/>
                    <a:pt x="12568" y="42604"/>
                    <a:pt x="1067" y="43173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403" name="Arc 1035"/>
            <p:cNvSpPr>
              <a:spLocks/>
            </p:cNvSpPr>
            <p:nvPr/>
          </p:nvSpPr>
          <p:spPr bwMode="auto">
            <a:xfrm>
              <a:off x="2016" y="1872"/>
              <a:ext cx="288" cy="1103"/>
            </a:xfrm>
            <a:custGeom>
              <a:avLst/>
              <a:gdLst>
                <a:gd name="T0" fmla="*/ 0 w 21600"/>
                <a:gd name="T1" fmla="*/ 0 h 43174"/>
                <a:gd name="T2" fmla="*/ 0 w 21600"/>
                <a:gd name="T3" fmla="*/ 1 h 43174"/>
                <a:gd name="T4" fmla="*/ 0 w 21600"/>
                <a:gd name="T5" fmla="*/ 0 h 43174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74"/>
                <a:gd name="T11" fmla="*/ 21600 w 21600"/>
                <a:gd name="T12" fmla="*/ 43174 h 43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74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114"/>
                    <a:pt x="12568" y="42604"/>
                    <a:pt x="1067" y="43173"/>
                  </a:cubicBezTo>
                </a:path>
                <a:path w="21600" h="43174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114"/>
                    <a:pt x="12568" y="42604"/>
                    <a:pt x="1067" y="43173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993366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1070"/>
          <p:cNvGrpSpPr>
            <a:grpSpLocks/>
          </p:cNvGrpSpPr>
          <p:nvPr/>
        </p:nvGrpSpPr>
        <p:grpSpPr bwMode="auto">
          <a:xfrm>
            <a:off x="1187450" y="3789363"/>
            <a:ext cx="1981200" cy="685800"/>
            <a:chOff x="1296" y="2256"/>
            <a:chExt cx="1248" cy="432"/>
          </a:xfrm>
        </p:grpSpPr>
        <p:sp>
          <p:nvSpPr>
            <p:cNvPr id="16400" name="Arc 1036"/>
            <p:cNvSpPr>
              <a:spLocks/>
            </p:cNvSpPr>
            <p:nvPr/>
          </p:nvSpPr>
          <p:spPr bwMode="auto">
            <a:xfrm>
              <a:off x="1297" y="2435"/>
              <a:ext cx="1247" cy="253"/>
            </a:xfrm>
            <a:custGeom>
              <a:avLst/>
              <a:gdLst>
                <a:gd name="T0" fmla="*/ 1 w 43200"/>
                <a:gd name="T1" fmla="*/ 0 h 21914"/>
                <a:gd name="T2" fmla="*/ 0 w 43200"/>
                <a:gd name="T3" fmla="*/ 0 h 21914"/>
                <a:gd name="T4" fmla="*/ 1 w 43200"/>
                <a:gd name="T5" fmla="*/ 0 h 21914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914"/>
                <a:gd name="T11" fmla="*/ 43200 w 43200"/>
                <a:gd name="T12" fmla="*/ 21914 h 219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914" fill="none" extrusionOk="0">
                  <a:moveTo>
                    <a:pt x="43197" y="0"/>
                  </a:moveTo>
                  <a:cubicBezTo>
                    <a:pt x="43199" y="104"/>
                    <a:pt x="43200" y="209"/>
                    <a:pt x="43200" y="314"/>
                  </a:cubicBezTo>
                  <a:cubicBezTo>
                    <a:pt x="43200" y="12243"/>
                    <a:pt x="33529" y="21914"/>
                    <a:pt x="21600" y="21914"/>
                  </a:cubicBezTo>
                  <a:cubicBezTo>
                    <a:pt x="9670" y="21913"/>
                    <a:pt x="0" y="12243"/>
                    <a:pt x="0" y="314"/>
                  </a:cubicBezTo>
                </a:path>
                <a:path w="43200" h="21914" stroke="0" extrusionOk="0">
                  <a:moveTo>
                    <a:pt x="43197" y="0"/>
                  </a:moveTo>
                  <a:cubicBezTo>
                    <a:pt x="43199" y="104"/>
                    <a:pt x="43200" y="209"/>
                    <a:pt x="43200" y="314"/>
                  </a:cubicBezTo>
                  <a:cubicBezTo>
                    <a:pt x="43200" y="12243"/>
                    <a:pt x="33529" y="21914"/>
                    <a:pt x="21600" y="21914"/>
                  </a:cubicBezTo>
                  <a:cubicBezTo>
                    <a:pt x="9670" y="21913"/>
                    <a:pt x="0" y="12243"/>
                    <a:pt x="0" y="314"/>
                  </a:cubicBezTo>
                  <a:lnTo>
                    <a:pt x="21600" y="314"/>
                  </a:lnTo>
                  <a:lnTo>
                    <a:pt x="43197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401" name="Arc 1037"/>
            <p:cNvSpPr>
              <a:spLocks/>
            </p:cNvSpPr>
            <p:nvPr/>
          </p:nvSpPr>
          <p:spPr bwMode="auto">
            <a:xfrm>
              <a:off x="1296" y="2256"/>
              <a:ext cx="1233" cy="250"/>
            </a:xfrm>
            <a:custGeom>
              <a:avLst/>
              <a:gdLst>
                <a:gd name="T0" fmla="*/ 0 w 42705"/>
                <a:gd name="T1" fmla="*/ 0 h 21600"/>
                <a:gd name="T2" fmla="*/ 1 w 42705"/>
                <a:gd name="T3" fmla="*/ 0 h 21600"/>
                <a:gd name="T4" fmla="*/ 1 w 42705"/>
                <a:gd name="T5" fmla="*/ 0 h 21600"/>
                <a:gd name="T6" fmla="*/ 0 60000 65536"/>
                <a:gd name="T7" fmla="*/ 0 60000 65536"/>
                <a:gd name="T8" fmla="*/ 0 60000 65536"/>
                <a:gd name="T9" fmla="*/ 0 w 42705"/>
                <a:gd name="T10" fmla="*/ 0 h 21600"/>
                <a:gd name="T11" fmla="*/ 42705 w 4270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705" h="21600" fill="none" extrusionOk="0">
                  <a:moveTo>
                    <a:pt x="0" y="17094"/>
                  </a:moveTo>
                  <a:cubicBezTo>
                    <a:pt x="2126" y="7125"/>
                    <a:pt x="10932" y="0"/>
                    <a:pt x="21125" y="0"/>
                  </a:cubicBezTo>
                  <a:cubicBezTo>
                    <a:pt x="32691" y="0"/>
                    <a:pt x="42204" y="9110"/>
                    <a:pt x="42704" y="20666"/>
                  </a:cubicBezTo>
                </a:path>
                <a:path w="42705" h="21600" stroke="0" extrusionOk="0">
                  <a:moveTo>
                    <a:pt x="0" y="17094"/>
                  </a:moveTo>
                  <a:cubicBezTo>
                    <a:pt x="2126" y="7125"/>
                    <a:pt x="10932" y="0"/>
                    <a:pt x="21125" y="0"/>
                  </a:cubicBezTo>
                  <a:cubicBezTo>
                    <a:pt x="32691" y="0"/>
                    <a:pt x="42204" y="9110"/>
                    <a:pt x="42704" y="20666"/>
                  </a:cubicBezTo>
                  <a:lnTo>
                    <a:pt x="21125" y="21600"/>
                  </a:lnTo>
                  <a:lnTo>
                    <a:pt x="0" y="1709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200" name="Line 1056"/>
          <p:cNvSpPr>
            <a:spLocks noChangeShapeType="1"/>
          </p:cNvSpPr>
          <p:nvPr/>
        </p:nvSpPr>
        <p:spPr bwMode="auto">
          <a:xfrm>
            <a:off x="1476375" y="3860800"/>
            <a:ext cx="1295400" cy="533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7177" name="Line 1033"/>
          <p:cNvSpPr>
            <a:spLocks noChangeShapeType="1"/>
          </p:cNvSpPr>
          <p:nvPr/>
        </p:nvSpPr>
        <p:spPr bwMode="auto">
          <a:xfrm>
            <a:off x="2124075" y="3284538"/>
            <a:ext cx="0" cy="842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2" name="Line 1038"/>
          <p:cNvSpPr>
            <a:spLocks noChangeShapeType="1"/>
          </p:cNvSpPr>
          <p:nvPr/>
        </p:nvSpPr>
        <p:spPr bwMode="auto">
          <a:xfrm>
            <a:off x="2124075" y="4076700"/>
            <a:ext cx="0" cy="982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8" name="Text Box 1054"/>
          <p:cNvSpPr txBox="1">
            <a:spLocks noChangeArrowheads="1"/>
          </p:cNvSpPr>
          <p:nvPr/>
        </p:nvSpPr>
        <p:spPr bwMode="auto">
          <a:xfrm>
            <a:off x="1763713" y="4005263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О</a:t>
            </a:r>
          </a:p>
        </p:txBody>
      </p:sp>
      <p:sp>
        <p:nvSpPr>
          <p:cNvPr id="16394" name="Rectangle 29"/>
          <p:cNvSpPr>
            <a:spLocks noChangeArrowheads="1"/>
          </p:cNvSpPr>
          <p:nvPr/>
        </p:nvSpPr>
        <p:spPr bwMode="auto">
          <a:xfrm>
            <a:off x="4427538" y="2997200"/>
            <a:ext cx="45720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sz="2400">
                <a:solidFill>
                  <a:schemeClr val="folHlink"/>
                </a:solidFill>
                <a:latin typeface="Times New Roman" pitchFamily="18" charset="0"/>
              </a:rPr>
              <a:t>R</a:t>
            </a:r>
            <a:r>
              <a:rPr lang="ru-RU" sz="2400">
                <a:solidFill>
                  <a:schemeClr val="folHlink"/>
                </a:solidFill>
                <a:latin typeface="Times New Roman" pitchFamily="18" charset="0"/>
              </a:rPr>
              <a:t> – </a:t>
            </a:r>
            <a:r>
              <a:rPr lang="ru-RU" sz="2400" u="sng">
                <a:solidFill>
                  <a:schemeClr val="folHlink"/>
                </a:solidFill>
                <a:latin typeface="Times New Roman" pitchFamily="18" charset="0"/>
              </a:rPr>
              <a:t>радиус сферы</a:t>
            </a:r>
            <a:r>
              <a:rPr lang="ru-RU" sz="2400">
                <a:solidFill>
                  <a:schemeClr val="folHlink"/>
                </a:solidFill>
                <a:latin typeface="Times New Roman" pitchFamily="18" charset="0"/>
              </a:rPr>
              <a:t> – отрезок,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sz="2400">
                <a:solidFill>
                  <a:schemeClr val="folHlink"/>
                </a:solidFill>
                <a:latin typeface="Times New Roman" pitchFamily="18" charset="0"/>
              </a:rPr>
              <a:t>соединяющий любую точку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sz="2400">
                <a:solidFill>
                  <a:schemeClr val="folHlink"/>
                </a:solidFill>
                <a:latin typeface="Times New Roman" pitchFamily="18" charset="0"/>
              </a:rPr>
              <a:t>сферы с центром.</a:t>
            </a:r>
            <a:endParaRPr lang="ru-RU" sz="2400">
              <a:solidFill>
                <a:srgbClr val="2E0BAF"/>
              </a:solidFill>
              <a:latin typeface="Times New Roman" pitchFamily="18" charset="0"/>
            </a:endParaRPr>
          </a:p>
        </p:txBody>
      </p:sp>
      <p:sp>
        <p:nvSpPr>
          <p:cNvPr id="16395" name="Rectangle 31"/>
          <p:cNvSpPr>
            <a:spLocks noChangeArrowheads="1"/>
          </p:cNvSpPr>
          <p:nvPr/>
        </p:nvSpPr>
        <p:spPr bwMode="auto">
          <a:xfrm>
            <a:off x="4356100" y="4292600"/>
            <a:ext cx="46275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sz="2400">
                <a:solidFill>
                  <a:schemeClr val="accent2"/>
                </a:solidFill>
                <a:latin typeface="Times New Roman" pitchFamily="18" charset="0"/>
              </a:rPr>
              <a:t>D</a:t>
            </a:r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 – </a:t>
            </a:r>
            <a:r>
              <a:rPr lang="ru-RU" sz="2400" u="sng">
                <a:solidFill>
                  <a:schemeClr val="accent2"/>
                </a:solidFill>
                <a:latin typeface="Times New Roman" pitchFamily="18" charset="0"/>
              </a:rPr>
              <a:t>диаметр сферы</a:t>
            </a:r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 – отрезок,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соединяющий любые 2 точки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sz="2400">
                <a:solidFill>
                  <a:schemeClr val="accent2"/>
                </a:solidFill>
                <a:latin typeface="Times New Roman" pitchFamily="18" charset="0"/>
              </a:rPr>
              <a:t>сферы и проходящий через центр.</a:t>
            </a:r>
          </a:p>
        </p:txBody>
      </p:sp>
      <p:sp>
        <p:nvSpPr>
          <p:cNvPr id="16396" name="Rectangle 33"/>
          <p:cNvSpPr>
            <a:spLocks noChangeArrowheads="1"/>
          </p:cNvSpPr>
          <p:nvPr/>
        </p:nvSpPr>
        <p:spPr bwMode="auto">
          <a:xfrm>
            <a:off x="4786314" y="5643578"/>
            <a:ext cx="2643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2E0BAF"/>
                </a:solidFill>
                <a:latin typeface="Times New Roman" pitchFamily="18" charset="0"/>
              </a:rPr>
              <a:t>т. О – центр сферы</a:t>
            </a:r>
          </a:p>
        </p:txBody>
      </p:sp>
      <p:grpSp>
        <p:nvGrpSpPr>
          <p:cNvPr id="4" name="Group 1065"/>
          <p:cNvGrpSpPr>
            <a:grpSpLocks/>
          </p:cNvGrpSpPr>
          <p:nvPr/>
        </p:nvGrpSpPr>
        <p:grpSpPr bwMode="auto">
          <a:xfrm>
            <a:off x="2124075" y="3692525"/>
            <a:ext cx="609600" cy="457200"/>
            <a:chOff x="1920" y="2160"/>
            <a:chExt cx="384" cy="304"/>
          </a:xfrm>
        </p:grpSpPr>
        <p:sp>
          <p:nvSpPr>
            <p:cNvPr id="16398" name="Line 1039"/>
            <p:cNvSpPr>
              <a:spLocks noChangeShapeType="1"/>
            </p:cNvSpPr>
            <p:nvPr/>
          </p:nvSpPr>
          <p:spPr bwMode="auto">
            <a:xfrm flipV="1">
              <a:off x="1920" y="2304"/>
              <a:ext cx="384" cy="144"/>
            </a:xfrm>
            <a:prstGeom prst="line">
              <a:avLst/>
            </a:prstGeom>
            <a:noFill/>
            <a:ln w="28575">
              <a:solidFill>
                <a:srgbClr val="9D43B5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9" name="Text Box 1040"/>
            <p:cNvSpPr txBox="1">
              <a:spLocks noChangeArrowheads="1"/>
            </p:cNvSpPr>
            <p:nvPr/>
          </p:nvSpPr>
          <p:spPr bwMode="auto">
            <a:xfrm>
              <a:off x="1920" y="2160"/>
              <a:ext cx="192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solidFill>
                    <a:srgbClr val="9D43B5"/>
                  </a:solidFill>
                  <a:latin typeface="Times New Roman" pitchFamily="18" charset="0"/>
                </a:rPr>
                <a:t>R</a:t>
              </a:r>
              <a:endParaRPr lang="ru-RU" sz="2400">
                <a:solidFill>
                  <a:srgbClr val="9D43B5"/>
                </a:solidFill>
                <a:latin typeface="Times New Roman" pitchFamily="18" charset="0"/>
              </a:endParaRPr>
            </a:p>
          </p:txBody>
        </p:sp>
      </p:grp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1071538" y="357166"/>
            <a:ext cx="7620000" cy="1066800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anchor="ctr"/>
          <a:lstStyle/>
          <a:p>
            <a:pPr algn="ctr" eaLnBrk="0" hangingPunct="0"/>
            <a:r>
              <a:rPr lang="ru-RU" sz="5400" dirty="0">
                <a:solidFill>
                  <a:schemeClr val="bg1"/>
                </a:solidFill>
                <a:latin typeface="Times New Roman" pitchFamily="18" charset="0"/>
              </a:rPr>
              <a:t>Определение  сферы</a:t>
            </a: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000100" y="550070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=4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5500702"/>
            <a:ext cx="1000102" cy="785794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209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23" presetClass="entr" presetSubtype="27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0"/>
                            </p:stCondLst>
                            <p:childTnLst>
                              <p:par>
                                <p:cTn id="38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43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500"/>
                            </p:stCondLst>
                            <p:childTnLst>
                              <p:par>
                                <p:cTn id="4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 autoUpdateAnimBg="0"/>
      <p:bldP spid="7175" grpId="0" animBg="1"/>
      <p:bldP spid="7200" grpId="0" animBg="1"/>
      <p:bldP spid="7177" grpId="0" animBg="1"/>
      <p:bldP spid="7182" grpId="0" animBg="1"/>
      <p:bldP spid="7198" grpId="0" autoUpdateAnimBg="0"/>
      <p:bldP spid="21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066800" y="381000"/>
            <a:ext cx="7620000" cy="1066800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anchor="ctr"/>
          <a:lstStyle/>
          <a:p>
            <a:pPr algn="ctr" eaLnBrk="0" hangingPunct="0"/>
            <a:r>
              <a:rPr lang="ru-RU" sz="5400">
                <a:solidFill>
                  <a:schemeClr val="bg1"/>
                </a:solidFill>
                <a:latin typeface="Times New Roman" pitchFamily="18" charset="0"/>
              </a:rPr>
              <a:t>Шар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84213" y="2420938"/>
            <a:ext cx="2514600" cy="2209800"/>
            <a:chOff x="912" y="1584"/>
            <a:chExt cx="1584" cy="1392"/>
          </a:xfrm>
        </p:grpSpPr>
        <p:sp>
          <p:nvSpPr>
            <p:cNvPr id="17412" name="Oval 5"/>
            <p:cNvSpPr>
              <a:spLocks noChangeArrowheads="1"/>
            </p:cNvSpPr>
            <p:nvPr/>
          </p:nvSpPr>
          <p:spPr bwMode="auto">
            <a:xfrm>
              <a:off x="912" y="1584"/>
              <a:ext cx="1584" cy="1392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2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17413" name="Arc 6"/>
            <p:cNvSpPr>
              <a:spLocks/>
            </p:cNvSpPr>
            <p:nvPr/>
          </p:nvSpPr>
          <p:spPr bwMode="auto">
            <a:xfrm>
              <a:off x="1298" y="1584"/>
              <a:ext cx="382" cy="1392"/>
            </a:xfrm>
            <a:custGeom>
              <a:avLst/>
              <a:gdLst>
                <a:gd name="T0" fmla="*/ 0 w 21600"/>
                <a:gd name="T1" fmla="*/ 2 h 41828"/>
                <a:gd name="T2" fmla="*/ 0 w 21600"/>
                <a:gd name="T3" fmla="*/ 0 h 41828"/>
                <a:gd name="T4" fmla="*/ 0 w 21600"/>
                <a:gd name="T5" fmla="*/ 1 h 41828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828"/>
                <a:gd name="T11" fmla="*/ 21600 w 21600"/>
                <a:gd name="T12" fmla="*/ 41828 h 418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828" fill="none" extrusionOk="0">
                  <a:moveTo>
                    <a:pt x="20845" y="41827"/>
                  </a:moveTo>
                  <a:cubicBezTo>
                    <a:pt x="9216" y="41421"/>
                    <a:pt x="0" y="31876"/>
                    <a:pt x="0" y="20241"/>
                  </a:cubicBezTo>
                  <a:cubicBezTo>
                    <a:pt x="0" y="11220"/>
                    <a:pt x="5605" y="3149"/>
                    <a:pt x="14059" y="0"/>
                  </a:cubicBezTo>
                </a:path>
                <a:path w="21600" h="41828" stroke="0" extrusionOk="0">
                  <a:moveTo>
                    <a:pt x="20845" y="41827"/>
                  </a:moveTo>
                  <a:cubicBezTo>
                    <a:pt x="9216" y="41421"/>
                    <a:pt x="0" y="31876"/>
                    <a:pt x="0" y="20241"/>
                  </a:cubicBezTo>
                  <a:cubicBezTo>
                    <a:pt x="0" y="11220"/>
                    <a:pt x="5605" y="3149"/>
                    <a:pt x="14059" y="0"/>
                  </a:cubicBezTo>
                  <a:lnTo>
                    <a:pt x="21600" y="20241"/>
                  </a:lnTo>
                  <a:lnTo>
                    <a:pt x="20845" y="41827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14" name="Arc 7"/>
            <p:cNvSpPr>
              <a:spLocks/>
            </p:cNvSpPr>
            <p:nvPr/>
          </p:nvSpPr>
          <p:spPr bwMode="auto">
            <a:xfrm>
              <a:off x="912" y="2304"/>
              <a:ext cx="1584" cy="274"/>
            </a:xfrm>
            <a:custGeom>
              <a:avLst/>
              <a:gdLst>
                <a:gd name="T0" fmla="*/ 2 w 43200"/>
                <a:gd name="T1" fmla="*/ 0 h 22764"/>
                <a:gd name="T2" fmla="*/ 0 w 43200"/>
                <a:gd name="T3" fmla="*/ 0 h 22764"/>
                <a:gd name="T4" fmla="*/ 1 w 43200"/>
                <a:gd name="T5" fmla="*/ 0 h 22764"/>
                <a:gd name="T6" fmla="*/ 0 60000 65536"/>
                <a:gd name="T7" fmla="*/ 0 60000 65536"/>
                <a:gd name="T8" fmla="*/ 0 60000 65536"/>
                <a:gd name="T9" fmla="*/ 0 w 43200"/>
                <a:gd name="T10" fmla="*/ 0 h 22764"/>
                <a:gd name="T11" fmla="*/ 43200 w 43200"/>
                <a:gd name="T12" fmla="*/ 22764 h 227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2764" fill="none" extrusionOk="0">
                  <a:moveTo>
                    <a:pt x="43199" y="1080"/>
                  </a:moveTo>
                  <a:cubicBezTo>
                    <a:pt x="43199" y="1108"/>
                    <a:pt x="43200" y="1136"/>
                    <a:pt x="43200" y="1164"/>
                  </a:cubicBezTo>
                  <a:cubicBezTo>
                    <a:pt x="43200" y="13093"/>
                    <a:pt x="33529" y="22764"/>
                    <a:pt x="21600" y="22764"/>
                  </a:cubicBezTo>
                  <a:cubicBezTo>
                    <a:pt x="9670" y="22764"/>
                    <a:pt x="0" y="13093"/>
                    <a:pt x="0" y="1164"/>
                  </a:cubicBezTo>
                  <a:cubicBezTo>
                    <a:pt x="0" y="775"/>
                    <a:pt x="10" y="387"/>
                    <a:pt x="31" y="0"/>
                  </a:cubicBezTo>
                </a:path>
                <a:path w="43200" h="22764" stroke="0" extrusionOk="0">
                  <a:moveTo>
                    <a:pt x="43199" y="1080"/>
                  </a:moveTo>
                  <a:cubicBezTo>
                    <a:pt x="43199" y="1108"/>
                    <a:pt x="43200" y="1136"/>
                    <a:pt x="43200" y="1164"/>
                  </a:cubicBezTo>
                  <a:cubicBezTo>
                    <a:pt x="43200" y="13093"/>
                    <a:pt x="33529" y="22764"/>
                    <a:pt x="21600" y="22764"/>
                  </a:cubicBezTo>
                  <a:cubicBezTo>
                    <a:pt x="9670" y="22764"/>
                    <a:pt x="0" y="13093"/>
                    <a:pt x="0" y="1164"/>
                  </a:cubicBezTo>
                  <a:cubicBezTo>
                    <a:pt x="0" y="775"/>
                    <a:pt x="10" y="387"/>
                    <a:pt x="31" y="0"/>
                  </a:cubicBezTo>
                  <a:lnTo>
                    <a:pt x="21600" y="1164"/>
                  </a:lnTo>
                  <a:lnTo>
                    <a:pt x="43199" y="1080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11" name="Rectangle 11"/>
          <p:cNvSpPr>
            <a:spLocks noChangeArrowheads="1"/>
          </p:cNvSpPr>
          <p:nvPr/>
        </p:nvSpPr>
        <p:spPr bwMode="auto">
          <a:xfrm>
            <a:off x="3779838" y="1724025"/>
            <a:ext cx="45720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ru-RU" sz="2800" u="sng">
                <a:solidFill>
                  <a:schemeClr val="folHlink"/>
                </a:solidFill>
                <a:latin typeface="Times New Roman" pitchFamily="18" charset="0"/>
              </a:rPr>
              <a:t>Шаром</a:t>
            </a:r>
            <a:r>
              <a:rPr lang="ru-RU" sz="2800">
                <a:solidFill>
                  <a:schemeClr val="folHlink"/>
                </a:solidFill>
                <a:latin typeface="Times New Roman" pitchFamily="18" charset="0"/>
              </a:rPr>
              <a:t> называется тело, ограниченное сферой.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ru-RU" sz="2800">
                <a:solidFill>
                  <a:srgbClr val="2E0BAF"/>
                </a:solidFill>
                <a:latin typeface="Times New Roman" pitchFamily="18" charset="0"/>
              </a:rPr>
              <a:t>Центр, радиус и диаметр сферы являются также </a:t>
            </a:r>
            <a:r>
              <a:rPr lang="ru-RU" sz="2800" u="sng">
                <a:solidFill>
                  <a:srgbClr val="2E0BAF"/>
                </a:solidFill>
                <a:latin typeface="Times New Roman" pitchFamily="18" charset="0"/>
              </a:rPr>
              <a:t>центром, радиусом и диаметром шара</a:t>
            </a:r>
            <a:r>
              <a:rPr lang="ru-RU" sz="2800">
                <a:solidFill>
                  <a:srgbClr val="2E0BAF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ru-RU" sz="2800">
                <a:solidFill>
                  <a:srgbClr val="A50021"/>
                </a:solidFill>
                <a:latin typeface="Times New Roman" pitchFamily="18" charset="0"/>
              </a:rPr>
              <a:t>Шар радиуса </a:t>
            </a:r>
            <a:r>
              <a:rPr lang="en-US" sz="2800">
                <a:solidFill>
                  <a:srgbClr val="A50021"/>
                </a:solidFill>
                <a:latin typeface="Times New Roman" pitchFamily="18" charset="0"/>
              </a:rPr>
              <a:t>R</a:t>
            </a:r>
            <a:r>
              <a:rPr lang="ru-RU" sz="2800">
                <a:solidFill>
                  <a:srgbClr val="A50021"/>
                </a:solidFill>
                <a:latin typeface="Times New Roman" pitchFamily="18" charset="0"/>
              </a:rPr>
              <a:t> и центром О содержит все точки пространства, которые расположены от  т. О на расстоянии, не превышающем </a:t>
            </a:r>
            <a:r>
              <a:rPr lang="en-US" sz="2800">
                <a:solidFill>
                  <a:srgbClr val="A50021"/>
                </a:solidFill>
                <a:latin typeface="Times New Roman" pitchFamily="18" charset="0"/>
              </a:rPr>
              <a:t>R.</a:t>
            </a:r>
            <a:endParaRPr lang="ru-RU" sz="2800">
              <a:solidFill>
                <a:srgbClr val="A50021"/>
              </a:solidFill>
              <a:latin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5214950"/>
            <a:ext cx="183358" cy="785818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5214950"/>
            <a:ext cx="500066" cy="579024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1409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5286388"/>
            <a:ext cx="571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14414" y="5143512"/>
            <a:ext cx="5000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π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066800" y="381000"/>
            <a:ext cx="7620000" cy="1066800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anchor="ctr"/>
          <a:lstStyle/>
          <a:p>
            <a:pPr algn="ctr" eaLnBrk="0" hangingPunct="0"/>
            <a:r>
              <a:rPr lang="ru-RU" sz="4400" dirty="0">
                <a:solidFill>
                  <a:schemeClr val="bg1"/>
                </a:solidFill>
                <a:latin typeface="Times New Roman" pitchFamily="18" charset="0"/>
              </a:rPr>
              <a:t>Как изобразить сферу?</a:t>
            </a:r>
          </a:p>
        </p:txBody>
      </p:sp>
      <p:sp>
        <p:nvSpPr>
          <p:cNvPr id="18434" name="Rectangle 6"/>
          <p:cNvSpPr>
            <a:spLocks noChangeArrowheads="1"/>
          </p:cNvSpPr>
          <p:nvPr/>
        </p:nvSpPr>
        <p:spPr bwMode="auto">
          <a:xfrm>
            <a:off x="4211638" y="1557338"/>
            <a:ext cx="41751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 dirty="0">
                <a:solidFill>
                  <a:srgbClr val="EC10A3"/>
                </a:solidFill>
                <a:latin typeface="Times New Roman" pitchFamily="18" charset="0"/>
              </a:rPr>
              <a:t>1. Отметить центр сферы (т.О)</a:t>
            </a:r>
          </a:p>
        </p:txBody>
      </p:sp>
      <p:sp>
        <p:nvSpPr>
          <p:cNvPr id="12324" name="Oval 36"/>
          <p:cNvSpPr>
            <a:spLocks noChangeArrowheads="1"/>
          </p:cNvSpPr>
          <p:nvPr/>
        </p:nvSpPr>
        <p:spPr bwMode="auto">
          <a:xfrm>
            <a:off x="2411413" y="36449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18436" name="Rectangle 9"/>
          <p:cNvSpPr>
            <a:spLocks noChangeArrowheads="1"/>
          </p:cNvSpPr>
          <p:nvPr/>
        </p:nvSpPr>
        <p:spPr bwMode="auto">
          <a:xfrm>
            <a:off x="4284663" y="1989138"/>
            <a:ext cx="383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FF9933"/>
                </a:solidFill>
                <a:latin typeface="Times New Roman" pitchFamily="18" charset="0"/>
              </a:rPr>
              <a:t>2.  Начертить окружность с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FF9933"/>
                </a:solidFill>
                <a:latin typeface="Times New Roman" pitchFamily="18" charset="0"/>
              </a:rPr>
              <a:t>центром в т.О</a:t>
            </a:r>
          </a:p>
        </p:txBody>
      </p:sp>
      <p:sp>
        <p:nvSpPr>
          <p:cNvPr id="12303" name="Oval 15"/>
          <p:cNvSpPr>
            <a:spLocks noChangeArrowheads="1"/>
          </p:cNvSpPr>
          <p:nvPr/>
        </p:nvSpPr>
        <p:spPr bwMode="auto">
          <a:xfrm>
            <a:off x="1476375" y="2852738"/>
            <a:ext cx="1981200" cy="1752600"/>
          </a:xfrm>
          <a:prstGeom prst="ellipse">
            <a:avLst/>
          </a:prstGeom>
          <a:noFill/>
          <a:ln w="9525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18438" name="Rectangle 12"/>
          <p:cNvSpPr>
            <a:spLocks noChangeArrowheads="1"/>
          </p:cNvSpPr>
          <p:nvPr/>
        </p:nvSpPr>
        <p:spPr bwMode="auto">
          <a:xfrm>
            <a:off x="4284663" y="2852738"/>
            <a:ext cx="34115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A29E0A"/>
                </a:solidFill>
                <a:latin typeface="Times New Roman" pitchFamily="18" charset="0"/>
              </a:rPr>
              <a:t>3.  Изобразить видимую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A29E0A"/>
                </a:solidFill>
                <a:latin typeface="Times New Roman" pitchFamily="18" charset="0"/>
              </a:rPr>
              <a:t>вертикальную дугу</a:t>
            </a:r>
          </a:p>
        </p:txBody>
      </p:sp>
      <p:sp>
        <p:nvSpPr>
          <p:cNvPr id="12304" name="Arc 16"/>
          <p:cNvSpPr>
            <a:spLocks/>
          </p:cNvSpPr>
          <p:nvPr/>
        </p:nvSpPr>
        <p:spPr bwMode="auto">
          <a:xfrm flipH="1">
            <a:off x="1763713" y="2852738"/>
            <a:ext cx="685800" cy="1752600"/>
          </a:xfrm>
          <a:custGeom>
            <a:avLst/>
            <a:gdLst>
              <a:gd name="T0" fmla="*/ 0 w 21600"/>
              <a:gd name="T1" fmla="*/ 0 h 43174"/>
              <a:gd name="T2" fmla="*/ 34182403 w 21600"/>
              <a:gd name="T3" fmla="*/ 2147483647 h 43174"/>
              <a:gd name="T4" fmla="*/ 0 w 21600"/>
              <a:gd name="T5" fmla="*/ 1444891402 h 43174"/>
              <a:gd name="T6" fmla="*/ 0 60000 65536"/>
              <a:gd name="T7" fmla="*/ 0 60000 65536"/>
              <a:gd name="T8" fmla="*/ 0 60000 65536"/>
              <a:gd name="T9" fmla="*/ 0 w 21600"/>
              <a:gd name="T10" fmla="*/ 0 h 43174"/>
              <a:gd name="T11" fmla="*/ 21600 w 21600"/>
              <a:gd name="T12" fmla="*/ 43174 h 431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3174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14"/>
                  <a:pt x="12568" y="42604"/>
                  <a:pt x="1067" y="43173"/>
                </a:cubicBezTo>
              </a:path>
              <a:path w="21600" h="43174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14"/>
                  <a:pt x="12568" y="42604"/>
                  <a:pt x="1067" y="4317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rgbClr val="A29E0A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0" name="Rectangle 15"/>
          <p:cNvSpPr>
            <a:spLocks noChangeArrowheads="1"/>
          </p:cNvSpPr>
          <p:nvPr/>
        </p:nvSpPr>
        <p:spPr bwMode="auto">
          <a:xfrm>
            <a:off x="4284663" y="3789363"/>
            <a:ext cx="4464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008080"/>
                </a:solidFill>
                <a:latin typeface="Times New Roman" pitchFamily="18" charset="0"/>
              </a:rPr>
              <a:t>4. Изобразить невидимую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>
                <a:solidFill>
                  <a:srgbClr val="008080"/>
                </a:solidFill>
                <a:latin typeface="Times New Roman" pitchFamily="18" charset="0"/>
              </a:rPr>
              <a:t>вертикальную дугу</a:t>
            </a:r>
          </a:p>
        </p:txBody>
      </p:sp>
      <p:sp>
        <p:nvSpPr>
          <p:cNvPr id="12305" name="Arc 17"/>
          <p:cNvSpPr>
            <a:spLocks/>
          </p:cNvSpPr>
          <p:nvPr/>
        </p:nvSpPr>
        <p:spPr bwMode="auto">
          <a:xfrm>
            <a:off x="2627313" y="2852738"/>
            <a:ext cx="457200" cy="1751012"/>
          </a:xfrm>
          <a:custGeom>
            <a:avLst/>
            <a:gdLst>
              <a:gd name="T0" fmla="*/ 0 w 21600"/>
              <a:gd name="T1" fmla="*/ 0 h 43174"/>
              <a:gd name="T2" fmla="*/ 10128122 w 21600"/>
              <a:gd name="T3" fmla="*/ 2147483647 h 43174"/>
              <a:gd name="T4" fmla="*/ 0 w 21600"/>
              <a:gd name="T5" fmla="*/ 1440969687 h 43174"/>
              <a:gd name="T6" fmla="*/ 0 60000 65536"/>
              <a:gd name="T7" fmla="*/ 0 60000 65536"/>
              <a:gd name="T8" fmla="*/ 0 60000 65536"/>
              <a:gd name="T9" fmla="*/ 0 w 21600"/>
              <a:gd name="T10" fmla="*/ 0 h 43174"/>
              <a:gd name="T11" fmla="*/ 21600 w 21600"/>
              <a:gd name="T12" fmla="*/ 43174 h 431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3174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14"/>
                  <a:pt x="12568" y="42604"/>
                  <a:pt x="1067" y="43173"/>
                </a:cubicBezTo>
              </a:path>
              <a:path w="21600" h="43174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14"/>
                  <a:pt x="12568" y="42604"/>
                  <a:pt x="1067" y="4317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06" name="Arc 18"/>
          <p:cNvSpPr>
            <a:spLocks/>
          </p:cNvSpPr>
          <p:nvPr/>
        </p:nvSpPr>
        <p:spPr bwMode="auto">
          <a:xfrm>
            <a:off x="1476375" y="3716338"/>
            <a:ext cx="1979613" cy="401637"/>
          </a:xfrm>
          <a:custGeom>
            <a:avLst/>
            <a:gdLst>
              <a:gd name="T0" fmla="*/ 1979520 w 43200"/>
              <a:gd name="T1" fmla="*/ 0 h 21914"/>
              <a:gd name="T2" fmla="*/ 0 w 43200"/>
              <a:gd name="T3" fmla="*/ 5755 h 21914"/>
              <a:gd name="T4" fmla="*/ 989806 w 43200"/>
              <a:gd name="T5" fmla="*/ 5755 h 219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21914" fill="none" extrusionOk="0">
                <a:moveTo>
                  <a:pt x="43197" y="0"/>
                </a:moveTo>
                <a:cubicBezTo>
                  <a:pt x="43199" y="104"/>
                  <a:pt x="43200" y="209"/>
                  <a:pt x="43200" y="314"/>
                </a:cubicBezTo>
                <a:cubicBezTo>
                  <a:pt x="43200" y="12243"/>
                  <a:pt x="33529" y="21914"/>
                  <a:pt x="21600" y="21914"/>
                </a:cubicBezTo>
                <a:cubicBezTo>
                  <a:pt x="9670" y="21913"/>
                  <a:pt x="0" y="12243"/>
                  <a:pt x="0" y="314"/>
                </a:cubicBezTo>
              </a:path>
              <a:path w="43200" h="21914" stroke="0" extrusionOk="0">
                <a:moveTo>
                  <a:pt x="43197" y="0"/>
                </a:moveTo>
                <a:cubicBezTo>
                  <a:pt x="43199" y="104"/>
                  <a:pt x="43200" y="209"/>
                  <a:pt x="43200" y="314"/>
                </a:cubicBezTo>
                <a:cubicBezTo>
                  <a:pt x="43200" y="12243"/>
                  <a:pt x="33529" y="21914"/>
                  <a:pt x="21600" y="21914"/>
                </a:cubicBezTo>
                <a:cubicBezTo>
                  <a:pt x="9670" y="21913"/>
                  <a:pt x="0" y="12243"/>
                  <a:pt x="0" y="314"/>
                </a:cubicBezTo>
                <a:lnTo>
                  <a:pt x="21600" y="314"/>
                </a:lnTo>
                <a:lnTo>
                  <a:pt x="43197" y="0"/>
                </a:lnTo>
                <a:close/>
              </a:path>
            </a:pathLst>
          </a:custGeom>
          <a:noFill/>
          <a:ln w="9525">
            <a:solidFill>
              <a:srgbClr val="33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 flipH="1">
            <a:off x="1801813" y="3716338"/>
            <a:ext cx="609600" cy="304800"/>
          </a:xfrm>
          <a:prstGeom prst="line">
            <a:avLst/>
          </a:prstGeom>
          <a:noFill/>
          <a:ln w="28575">
            <a:solidFill>
              <a:srgbClr val="9D43B5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1908175" y="34290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9D43B5"/>
                </a:solidFill>
                <a:latin typeface="Times New Roman" pitchFamily="18" charset="0"/>
              </a:rPr>
              <a:t>R</a:t>
            </a:r>
            <a:endParaRPr lang="ru-RU" sz="2400">
              <a:solidFill>
                <a:srgbClr val="9D43B5"/>
              </a:solidFill>
              <a:latin typeface="Times New Roman" pitchFamily="18" charset="0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2339975" y="32131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EC10A3"/>
                </a:solidFill>
                <a:latin typeface="Times New Roman" pitchFamily="18" charset="0"/>
              </a:rPr>
              <a:t>О</a:t>
            </a:r>
          </a:p>
        </p:txBody>
      </p:sp>
      <p:sp>
        <p:nvSpPr>
          <p:cNvPr id="12308" name="Arc 20"/>
          <p:cNvSpPr>
            <a:spLocks/>
          </p:cNvSpPr>
          <p:nvPr/>
        </p:nvSpPr>
        <p:spPr bwMode="auto">
          <a:xfrm>
            <a:off x="1476375" y="3392488"/>
            <a:ext cx="1957388" cy="396875"/>
          </a:xfrm>
          <a:custGeom>
            <a:avLst/>
            <a:gdLst>
              <a:gd name="T0" fmla="*/ 0 w 42705"/>
              <a:gd name="T1" fmla="*/ 314082 h 21600"/>
              <a:gd name="T2" fmla="*/ 1957388 w 42705"/>
              <a:gd name="T3" fmla="*/ 379714 h 21600"/>
              <a:gd name="T4" fmla="*/ 968267 w 42705"/>
              <a:gd name="T5" fmla="*/ 39687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705" h="21600" fill="none" extrusionOk="0">
                <a:moveTo>
                  <a:pt x="0" y="17094"/>
                </a:moveTo>
                <a:cubicBezTo>
                  <a:pt x="2126" y="7125"/>
                  <a:pt x="10932" y="0"/>
                  <a:pt x="21125" y="0"/>
                </a:cubicBezTo>
                <a:cubicBezTo>
                  <a:pt x="32691" y="0"/>
                  <a:pt x="42204" y="9110"/>
                  <a:pt x="42704" y="20666"/>
                </a:cubicBezTo>
              </a:path>
              <a:path w="42705" h="21600" stroke="0" extrusionOk="0">
                <a:moveTo>
                  <a:pt x="0" y="17094"/>
                </a:moveTo>
                <a:cubicBezTo>
                  <a:pt x="2126" y="7125"/>
                  <a:pt x="10932" y="0"/>
                  <a:pt x="21125" y="0"/>
                </a:cubicBezTo>
                <a:cubicBezTo>
                  <a:pt x="32691" y="0"/>
                  <a:pt x="42204" y="9110"/>
                  <a:pt x="42704" y="20666"/>
                </a:cubicBezTo>
                <a:lnTo>
                  <a:pt x="21125" y="21600"/>
                </a:lnTo>
                <a:lnTo>
                  <a:pt x="0" y="17094"/>
                </a:lnTo>
                <a:close/>
              </a:path>
            </a:pathLst>
          </a:custGeom>
          <a:noFill/>
          <a:ln w="9525">
            <a:solidFill>
              <a:srgbClr val="6600FF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4284663" y="4570413"/>
            <a:ext cx="3998274" cy="20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AutoNum type="arabicPeriod" startAt="5"/>
            </a:pPr>
            <a:r>
              <a:rPr lang="ru-RU" sz="2400" dirty="0">
                <a:solidFill>
                  <a:schemeClr val="accent2"/>
                </a:solidFill>
                <a:latin typeface="Times New Roman" pitchFamily="18" charset="0"/>
              </a:rPr>
              <a:t>Изобразить видимую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400" dirty="0">
                <a:solidFill>
                  <a:schemeClr val="accent2"/>
                </a:solidFill>
                <a:latin typeface="Times New Roman" pitchFamily="18" charset="0"/>
              </a:rPr>
              <a:t>горизонтальную дугу</a:t>
            </a:r>
            <a:r>
              <a:rPr lang="ru-RU" sz="23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400" dirty="0">
                <a:solidFill>
                  <a:srgbClr val="6600FF"/>
                </a:solidFill>
                <a:latin typeface="Times New Roman" pitchFamily="18" charset="0"/>
              </a:rPr>
              <a:t>6.  Изобразить невидимую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400" dirty="0">
                <a:solidFill>
                  <a:srgbClr val="6600FF"/>
                </a:solidFill>
                <a:latin typeface="Times New Roman" pitchFamily="18" charset="0"/>
              </a:rPr>
              <a:t>горизонтальную </a:t>
            </a:r>
            <a:r>
              <a:rPr lang="ru-RU" sz="2400" dirty="0" smtClean="0">
                <a:solidFill>
                  <a:srgbClr val="6600FF"/>
                </a:solidFill>
                <a:latin typeface="Times New Roman" pitchFamily="18" charset="0"/>
              </a:rPr>
              <a:t>дугу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400" dirty="0" smtClean="0">
                <a:solidFill>
                  <a:srgbClr val="9D43B5"/>
                </a:solidFill>
                <a:latin typeface="Times New Roman" pitchFamily="18" charset="0"/>
              </a:rPr>
              <a:t>7</a:t>
            </a:r>
            <a:r>
              <a:rPr lang="ru-RU" sz="2400" dirty="0">
                <a:solidFill>
                  <a:srgbClr val="9D43B5"/>
                </a:solidFill>
                <a:latin typeface="Times New Roman" pitchFamily="18" charset="0"/>
              </a:rPr>
              <a:t>.  Провести радиус сферы</a:t>
            </a:r>
            <a:r>
              <a:rPr lang="en-US" sz="2400" dirty="0">
                <a:solidFill>
                  <a:srgbClr val="9D43B5"/>
                </a:solidFill>
                <a:latin typeface="Times New Roman" pitchFamily="18" charset="0"/>
              </a:rPr>
              <a:t> R</a:t>
            </a:r>
            <a:endParaRPr lang="ru-RU" sz="2400" dirty="0">
              <a:solidFill>
                <a:srgbClr val="9D43B5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27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3" presetClass="entr" presetSubtype="27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3" presetClass="entr" presetSubtype="27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23" presetClass="entr" presetSubtype="27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23" presetClass="entr" presetSubtype="27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9" presetID="23" presetClass="entr" presetSubtype="27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 autoUpdateAnimBg="0"/>
      <p:bldP spid="12324" grpId="0" animBg="1"/>
      <p:bldP spid="12303" grpId="0" animBg="1"/>
      <p:bldP spid="12304" grpId="0" animBg="1"/>
      <p:bldP spid="12305" grpId="0" animBg="1"/>
      <p:bldP spid="12306" grpId="0" animBg="1"/>
      <p:bldP spid="12310" grpId="0" animBg="1"/>
      <p:bldP spid="1230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11560" y="381000"/>
            <a:ext cx="8075240" cy="16078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3200" b="1" i="1" dirty="0">
                <a:solidFill>
                  <a:srgbClr val="000099"/>
                </a:solidFill>
                <a:latin typeface="Times New Roman" pitchFamily="18" charset="0"/>
              </a:rPr>
              <a:t>Задача </a:t>
            </a:r>
            <a:r>
              <a:rPr lang="ru-RU" sz="3200" b="1" i="1" dirty="0" smtClean="0">
                <a:solidFill>
                  <a:srgbClr val="000099"/>
                </a:solidFill>
                <a:latin typeface="Times New Roman" pitchFamily="18" charset="0"/>
              </a:rPr>
              <a:t>.</a:t>
            </a:r>
            <a:r>
              <a:rPr lang="ru-RU" sz="3200" dirty="0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ru-RU" sz="3200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3200" dirty="0">
                <a:solidFill>
                  <a:srgbClr val="000099"/>
                </a:solidFill>
                <a:latin typeface="Times New Roman" pitchFamily="18" charset="0"/>
              </a:rPr>
              <a:t>Найти площадь поверхности сферы, </a:t>
            </a:r>
            <a:br>
              <a:rPr lang="ru-RU" sz="3200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3200" dirty="0">
                <a:solidFill>
                  <a:srgbClr val="000099"/>
                </a:solidFill>
                <a:latin typeface="Times New Roman" pitchFamily="18" charset="0"/>
              </a:rPr>
              <a:t>радиус которой </a:t>
            </a:r>
            <a:r>
              <a:rPr lang="ru-RU" sz="3200" dirty="0" smtClean="0">
                <a:solidFill>
                  <a:srgbClr val="000099"/>
                </a:solidFill>
                <a:latin typeface="Times New Roman" pitchFamily="18" charset="0"/>
              </a:rPr>
              <a:t>равен </a:t>
            </a:r>
            <a:r>
              <a:rPr lang="ru-RU" sz="3200" dirty="0">
                <a:solidFill>
                  <a:srgbClr val="000099"/>
                </a:solidFill>
                <a:latin typeface="Times New Roman" pitchFamily="18" charset="0"/>
              </a:rPr>
              <a:t>6 см</a:t>
            </a:r>
            <a:r>
              <a:rPr lang="ru-RU" sz="4400" dirty="0">
                <a:solidFill>
                  <a:srgbClr val="000099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2204864"/>
            <a:ext cx="19442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800" b="1" u="sng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Дано: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  сфера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  </a:t>
            </a:r>
            <a:r>
              <a:rPr lang="en-US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R</a:t>
            </a:r>
            <a:r>
              <a:rPr lang="ru-RU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 </a:t>
            </a:r>
            <a:r>
              <a:rPr lang="en-US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=</a:t>
            </a:r>
            <a:r>
              <a:rPr lang="ru-RU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 6 см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b="1" u="sng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Найти: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  </a:t>
            </a:r>
            <a:r>
              <a:rPr lang="en-US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S</a:t>
            </a:r>
            <a:r>
              <a:rPr lang="ru-RU" sz="2800" kern="0" baseline="-25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сф</a:t>
            </a:r>
            <a:r>
              <a:rPr lang="ru-RU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 = ?</a:t>
            </a:r>
          </a:p>
          <a:p>
            <a:pPr marL="342900" lvl="0" indent="-342900">
              <a:spcBef>
                <a:spcPct val="20000"/>
              </a:spcBef>
            </a:pPr>
            <a:endParaRPr lang="ru-RU" sz="2800" kern="0" dirty="0">
              <a:solidFill>
                <a:schemeClr val="tx1">
                  <a:lumMod val="95000"/>
                  <a:lumOff val="5000"/>
                </a:schemeClr>
              </a:solidFill>
              <a:latin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00496" y="2214554"/>
            <a:ext cx="4572000" cy="29361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33400" lvl="0" indent="-533400">
              <a:spcBef>
                <a:spcPct val="20000"/>
              </a:spcBef>
            </a:pPr>
            <a:r>
              <a:rPr lang="ru-RU" sz="2800" b="1" u="sng" kern="0" dirty="0">
                <a:latin typeface="Times New Roman"/>
              </a:rPr>
              <a:t>Решение:</a:t>
            </a:r>
          </a:p>
          <a:p>
            <a:pPr marL="533400" lvl="0" indent="-533400">
              <a:spcBef>
                <a:spcPct val="20000"/>
              </a:spcBef>
              <a:buFontTx/>
              <a:buAutoNum type="arabicPeriod"/>
            </a:pPr>
            <a:r>
              <a:rPr lang="en-US" sz="2800" kern="0" dirty="0">
                <a:latin typeface="Times New Roman"/>
              </a:rPr>
              <a:t>S</a:t>
            </a:r>
            <a:r>
              <a:rPr lang="ru-RU" sz="2800" kern="0" baseline="-25000" dirty="0" err="1">
                <a:latin typeface="Times New Roman"/>
              </a:rPr>
              <a:t>сф</a:t>
            </a:r>
            <a:r>
              <a:rPr lang="ru-RU" sz="2800" kern="0" dirty="0">
                <a:latin typeface="Times New Roman"/>
              </a:rPr>
              <a:t> = 4</a:t>
            </a:r>
            <a:r>
              <a:rPr lang="ru-RU" sz="2800" kern="0" dirty="0">
                <a:latin typeface="Times New Roman"/>
                <a:cs typeface="Times New Roman" pitchFamily="18" charset="0"/>
              </a:rPr>
              <a:t>π</a:t>
            </a:r>
            <a:r>
              <a:rPr lang="en-US" sz="2800" kern="0" dirty="0">
                <a:latin typeface="Times New Roman"/>
                <a:cs typeface="Times New Roman" pitchFamily="18" charset="0"/>
              </a:rPr>
              <a:t>R</a:t>
            </a:r>
            <a:r>
              <a:rPr lang="en-US" sz="2800" kern="0" baseline="30000" dirty="0">
                <a:latin typeface="Times New Roman"/>
                <a:cs typeface="Times New Roman" pitchFamily="18" charset="0"/>
              </a:rPr>
              <a:t>2</a:t>
            </a:r>
          </a:p>
          <a:p>
            <a:pPr marL="533400" lvl="0" indent="-533400">
              <a:spcBef>
                <a:spcPct val="20000"/>
              </a:spcBef>
              <a:buFontTx/>
              <a:buAutoNum type="arabicPeriod"/>
            </a:pPr>
            <a:r>
              <a:rPr lang="en-US" sz="2800" kern="0" dirty="0">
                <a:latin typeface="Times New Roman"/>
              </a:rPr>
              <a:t>S</a:t>
            </a:r>
            <a:r>
              <a:rPr lang="ru-RU" sz="2800" kern="0" baseline="-25000" dirty="0" err="1">
                <a:latin typeface="Times New Roman"/>
              </a:rPr>
              <a:t>сф</a:t>
            </a:r>
            <a:r>
              <a:rPr lang="ru-RU" sz="2800" kern="0" dirty="0">
                <a:latin typeface="Times New Roman"/>
              </a:rPr>
              <a:t> = 4</a:t>
            </a:r>
            <a:r>
              <a:rPr lang="ru-RU" sz="2800" kern="0" dirty="0">
                <a:latin typeface="Times New Roman"/>
                <a:cs typeface="Times New Roman" pitchFamily="18" charset="0"/>
              </a:rPr>
              <a:t>π</a:t>
            </a:r>
            <a:r>
              <a:rPr lang="en-US" sz="2800" kern="0" dirty="0">
                <a:latin typeface="Times New Roman"/>
                <a:cs typeface="Times New Roman" pitchFamily="18" charset="0"/>
              </a:rPr>
              <a:t> 6</a:t>
            </a:r>
            <a:r>
              <a:rPr lang="en-US" sz="2800" kern="0" baseline="30000" dirty="0">
                <a:latin typeface="Times New Roman"/>
                <a:cs typeface="Times New Roman" pitchFamily="18" charset="0"/>
              </a:rPr>
              <a:t>2 </a:t>
            </a:r>
            <a:r>
              <a:rPr lang="en-US" sz="2800" kern="0" dirty="0">
                <a:latin typeface="Times New Roman"/>
                <a:cs typeface="Times New Roman" pitchFamily="18" charset="0"/>
              </a:rPr>
              <a:t>= 144</a:t>
            </a:r>
            <a:r>
              <a:rPr lang="ru-RU" sz="2800" kern="0" dirty="0">
                <a:latin typeface="Times New Roman"/>
                <a:cs typeface="Times New Roman" pitchFamily="18" charset="0"/>
              </a:rPr>
              <a:t>π</a:t>
            </a:r>
            <a:r>
              <a:rPr lang="en-US" sz="2800" kern="0" dirty="0">
                <a:latin typeface="Times New Roman"/>
                <a:cs typeface="Times New Roman" pitchFamily="18" charset="0"/>
              </a:rPr>
              <a:t>  </a:t>
            </a:r>
            <a:r>
              <a:rPr lang="ru-RU" sz="2800" kern="0" dirty="0">
                <a:latin typeface="Times New Roman"/>
              </a:rPr>
              <a:t>см</a:t>
            </a:r>
            <a:r>
              <a:rPr lang="ru-RU" sz="2800" kern="0" baseline="30000" dirty="0">
                <a:latin typeface="Times New Roman"/>
              </a:rPr>
              <a:t>2</a:t>
            </a:r>
          </a:p>
          <a:p>
            <a:pPr marL="533400" lvl="0" indent="-533400">
              <a:spcBef>
                <a:spcPct val="20000"/>
              </a:spcBef>
            </a:pPr>
            <a:endParaRPr lang="ru-RU" sz="2800" kern="0" baseline="30000" dirty="0">
              <a:latin typeface="Times New Roman"/>
            </a:endParaRPr>
          </a:p>
          <a:p>
            <a:pPr marL="533400" lvl="0" indent="-533400">
              <a:spcBef>
                <a:spcPct val="20000"/>
              </a:spcBef>
            </a:pPr>
            <a:r>
              <a:rPr lang="ru-RU" sz="2800" kern="0" dirty="0">
                <a:latin typeface="Times New Roman"/>
              </a:rPr>
              <a:t>   </a:t>
            </a:r>
            <a:r>
              <a:rPr lang="ru-RU" sz="2800" b="1" kern="0" dirty="0">
                <a:latin typeface="Times New Roman"/>
              </a:rPr>
              <a:t>Ответ:</a:t>
            </a:r>
            <a:r>
              <a:rPr lang="ru-RU" sz="2800" kern="0" dirty="0">
                <a:latin typeface="Times New Roman"/>
              </a:rPr>
              <a:t> </a:t>
            </a:r>
            <a:r>
              <a:rPr lang="en-US" sz="2800" kern="0" dirty="0">
                <a:latin typeface="Times New Roman"/>
              </a:rPr>
              <a:t>S</a:t>
            </a:r>
            <a:r>
              <a:rPr lang="ru-RU" sz="2800" kern="0" baseline="-25000" dirty="0" err="1">
                <a:latin typeface="Times New Roman"/>
              </a:rPr>
              <a:t>сф</a:t>
            </a:r>
            <a:r>
              <a:rPr lang="ru-RU" sz="2800" kern="0" dirty="0">
                <a:latin typeface="Times New Roman"/>
              </a:rPr>
              <a:t> = </a:t>
            </a:r>
            <a:r>
              <a:rPr lang="en-US" sz="2800" kern="0" dirty="0">
                <a:latin typeface="Times New Roman"/>
                <a:cs typeface="Times New Roman" pitchFamily="18" charset="0"/>
              </a:rPr>
              <a:t>144</a:t>
            </a:r>
            <a:r>
              <a:rPr lang="ru-RU" sz="2800" kern="0" dirty="0">
                <a:latin typeface="Times New Roman"/>
                <a:cs typeface="Times New Roman" pitchFamily="18" charset="0"/>
              </a:rPr>
              <a:t>π</a:t>
            </a:r>
            <a:r>
              <a:rPr lang="en-US" sz="2800" kern="0" dirty="0">
                <a:latin typeface="Times New Roman"/>
                <a:cs typeface="Times New Roman" pitchFamily="18" charset="0"/>
              </a:rPr>
              <a:t>  </a:t>
            </a:r>
            <a:r>
              <a:rPr lang="ru-RU" sz="2800" kern="0" dirty="0">
                <a:latin typeface="Times New Roman"/>
              </a:rPr>
              <a:t>см</a:t>
            </a:r>
            <a:r>
              <a:rPr lang="ru-RU" sz="2800" kern="0" baseline="30000" dirty="0">
                <a:latin typeface="Times New Roman"/>
              </a:rPr>
              <a:t>2</a:t>
            </a:r>
          </a:p>
          <a:p>
            <a:pPr marL="533400" lvl="0" indent="-533400">
              <a:spcBef>
                <a:spcPct val="20000"/>
              </a:spcBef>
            </a:pPr>
            <a:endParaRPr lang="en-US" sz="2800" kern="0" dirty="0">
              <a:solidFill>
                <a:srgbClr val="FF99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819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br>
              <a:rPr lang="ru-RU" dirty="0" smtClean="0"/>
            </a:br>
            <a:r>
              <a:rPr lang="ru-RU" dirty="0" smtClean="0"/>
              <a:t>п.127, №1226 (в),1227,</a:t>
            </a:r>
            <a:br>
              <a:rPr lang="ru-RU" dirty="0" smtClean="0"/>
            </a:br>
            <a:r>
              <a:rPr lang="ru-RU" dirty="0" smtClean="0"/>
              <a:t> вопросы 23 -26 на стр. 336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3"/>
          <p:cNvSpPr>
            <a:spLocks noChangeArrowheads="1"/>
          </p:cNvSpPr>
          <p:nvPr/>
        </p:nvSpPr>
        <p:spPr bwMode="auto">
          <a:xfrm>
            <a:off x="2699792" y="404813"/>
            <a:ext cx="327859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5400" dirty="0" smtClean="0">
                <a:solidFill>
                  <a:srgbClr val="000099"/>
                </a:solidFill>
                <a:latin typeface="Times New Roman" pitchFamily="18" charset="0"/>
              </a:rPr>
              <a:t>Рефлексия</a:t>
            </a:r>
            <a:endParaRPr lang="ru-RU" sz="5400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863600" y="1328143"/>
            <a:ext cx="8280400" cy="363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ru-RU" sz="3600" dirty="0">
                <a:solidFill>
                  <a:srgbClr val="0033CC"/>
                </a:solidFill>
                <a:latin typeface="Times New Roman" pitchFamily="18" charset="0"/>
              </a:rPr>
              <a:t>Сегодня </a:t>
            </a:r>
            <a:r>
              <a:rPr lang="ru-RU" sz="3600" dirty="0" smtClean="0">
                <a:solidFill>
                  <a:srgbClr val="0033CC"/>
                </a:solidFill>
                <a:latin typeface="Times New Roman" pitchFamily="18" charset="0"/>
              </a:rPr>
              <a:t>я:</a:t>
            </a:r>
          </a:p>
          <a:p>
            <a:pPr lvl="0"/>
            <a:r>
              <a:rPr lang="ru-RU" sz="3600" dirty="0" smtClean="0">
                <a:solidFill>
                  <a:srgbClr val="0033CC"/>
                </a:solidFill>
                <a:latin typeface="Times New Roman" pitchFamily="18" charset="0"/>
              </a:rPr>
              <a:t>-</a:t>
            </a:r>
            <a:r>
              <a:rPr lang="ru-RU" sz="3600" dirty="0" smtClean="0">
                <a:solidFill>
                  <a:srgbClr val="0033CC"/>
                </a:solidFill>
                <a:latin typeface="Times New Roman" pitchFamily="18" charset="0"/>
              </a:rPr>
              <a:t> узнал:</a:t>
            </a:r>
            <a:endParaRPr lang="ru-RU" sz="3600" dirty="0">
              <a:solidFill>
                <a:srgbClr val="0033CC"/>
              </a:solidFill>
              <a:latin typeface="Times New Roman" pitchFamily="18" charset="0"/>
            </a:endParaRPr>
          </a:p>
          <a:p>
            <a:pPr marL="571500" lvl="0" indent="-5715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600" kern="0" dirty="0" smtClean="0">
                <a:solidFill>
                  <a:srgbClr val="CC0099"/>
                </a:solidFill>
                <a:latin typeface="Times New Roman"/>
              </a:rPr>
              <a:t>определение </a:t>
            </a:r>
            <a:r>
              <a:rPr lang="ru-RU" sz="3600" kern="0" dirty="0">
                <a:solidFill>
                  <a:srgbClr val="CC0099"/>
                </a:solidFill>
                <a:latin typeface="Times New Roman"/>
              </a:rPr>
              <a:t>сферы, шара</a:t>
            </a:r>
            <a:r>
              <a:rPr lang="ru-RU" sz="3600" kern="0" dirty="0" smtClean="0">
                <a:solidFill>
                  <a:srgbClr val="CC0099"/>
                </a:solidFill>
                <a:latin typeface="Times New Roman"/>
              </a:rPr>
              <a:t>;</a:t>
            </a:r>
          </a:p>
          <a:p>
            <a:pPr marL="571500" lvl="0" indent="-571500">
              <a:lnSpc>
                <a:spcPct val="90000"/>
              </a:lnSpc>
              <a:spcBef>
                <a:spcPct val="20000"/>
              </a:spcBef>
            </a:pPr>
            <a:r>
              <a:rPr lang="ru-RU" sz="3600" kern="0" dirty="0" smtClean="0">
                <a:solidFill>
                  <a:srgbClr val="CC0099"/>
                </a:solidFill>
                <a:latin typeface="Times New Roman"/>
              </a:rPr>
              <a:t>-</a:t>
            </a:r>
            <a:r>
              <a:rPr lang="ru-RU" sz="3600" kern="0" dirty="0" smtClean="0">
                <a:solidFill>
                  <a:srgbClr val="000099"/>
                </a:solidFill>
                <a:latin typeface="Times New Roman"/>
              </a:rPr>
              <a:t>научился пользоваться:</a:t>
            </a:r>
            <a:endParaRPr lang="ru-RU" sz="3600" kern="0" dirty="0">
              <a:solidFill>
                <a:srgbClr val="000099"/>
              </a:solidFill>
              <a:latin typeface="Times New Roman"/>
            </a:endParaRPr>
          </a:p>
          <a:p>
            <a:pPr marL="571500" lvl="0" indent="-5715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600" kern="0" dirty="0" smtClean="0">
                <a:solidFill>
                  <a:srgbClr val="CC0099"/>
                </a:solidFill>
                <a:latin typeface="Times New Roman"/>
              </a:rPr>
              <a:t>формулой объёма шара;</a:t>
            </a:r>
            <a:endParaRPr lang="ru-RU" sz="3600" kern="0" dirty="0">
              <a:solidFill>
                <a:srgbClr val="CC0099"/>
              </a:solidFill>
              <a:latin typeface="Times New Roman"/>
            </a:endParaRPr>
          </a:p>
          <a:p>
            <a:pPr marL="571500" lvl="0" indent="-5715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600" kern="0" dirty="0" smtClean="0">
                <a:solidFill>
                  <a:srgbClr val="CC0099"/>
                </a:solidFill>
                <a:latin typeface="Times New Roman"/>
              </a:rPr>
              <a:t>формулой площади сферы</a:t>
            </a:r>
            <a:r>
              <a:rPr lang="ru-RU" sz="3600" kern="0" dirty="0">
                <a:solidFill>
                  <a:srgbClr val="CC0099"/>
                </a:solidFill>
                <a:latin typeface="Times New Roman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19872" y="5229200"/>
            <a:ext cx="37625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ru-RU" sz="2800" b="1" dirty="0">
                <a:solidFill>
                  <a:srgbClr val="3602CA"/>
                </a:solidFill>
                <a:latin typeface="Tahoma" pitchFamily="34" charset="0"/>
              </a:rPr>
              <a:t>Спасибо за </a:t>
            </a:r>
            <a:r>
              <a:rPr lang="ru-RU" sz="2800" b="1" dirty="0" smtClean="0">
                <a:solidFill>
                  <a:srgbClr val="3602CA"/>
                </a:solidFill>
                <a:latin typeface="Tahoma" pitchFamily="34" charset="0"/>
              </a:rPr>
              <a:t>работу!</a:t>
            </a:r>
            <a:endParaRPr lang="ru-RU" sz="2800" b="1" dirty="0">
              <a:solidFill>
                <a:srgbClr val="3602CA"/>
              </a:solidFill>
              <a:latin typeface="Tahoma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" y="3911831"/>
            <a:ext cx="3121158" cy="28315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7761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312</Words>
  <Application>Microsoft Office PowerPoint</Application>
  <PresentationFormat>Экран (4:3)</PresentationFormat>
  <Paragraphs>76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Домашнее задание п.127, №1226 (в),1227,  вопросы 23 -26 на стр. 336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Nened</dc:creator>
  <cp:lastModifiedBy>КожуховаМЮ</cp:lastModifiedBy>
  <cp:revision>23</cp:revision>
  <dcterms:created xsi:type="dcterms:W3CDTF">2012-11-08T13:17:49Z</dcterms:created>
  <dcterms:modified xsi:type="dcterms:W3CDTF">2016-09-23T09:34:57Z</dcterms:modified>
</cp:coreProperties>
</file>